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9" r:id="rId5"/>
    <p:sldId id="258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ncy Jimenez" initials="NJ" lastIdx="2" clrIdx="0">
    <p:extLst>
      <p:ext uri="{19B8F6BF-5375-455C-9EA6-DF929625EA0E}">
        <p15:presenceInfo xmlns:p15="http://schemas.microsoft.com/office/powerpoint/2012/main" userId="7a57ea6c3329b16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5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8-14T22:03:38.130" idx="2">
    <p:pos x="10" y="10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D2F17-988E-48CA-999C-1230E754F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94A281-92D4-4191-BFC6-0C6D9F2928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B1C41-7178-4071-9094-F70529113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EA2F-3765-45E2-9803-740D482A59B0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625CC-AC93-406F-9989-78E7510E3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B5701-6271-4594-B9A8-27610861B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E373F-1030-412F-81B8-075E693E3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0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F335F-F2FE-447C-BC81-B69724FE1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A1D36C-678D-49BD-B658-D76D0BCD3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C1EAF-3042-4103-9436-1E908B0A6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EA2F-3765-45E2-9803-740D482A59B0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00A94-2503-4256-BAC0-981169F14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80BD8-EEAC-4D4B-8562-BB968CBF3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E373F-1030-412F-81B8-075E693E3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32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996557-CD9D-4454-ADB9-D5442C9C01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2BF4E9-A240-480A-B5C1-DD65BAAD0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A1398-FB95-40AE-9FF7-379C2A14A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EA2F-3765-45E2-9803-740D482A59B0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B1FB1-F0A7-4869-842E-326DD8A5E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99CB3-0401-4A2E-9DCD-C70729061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E373F-1030-412F-81B8-075E693E3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81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DF235-3AF5-481F-9440-D50C2BE97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4480E-B180-4B20-A351-1C9111432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730BF-E30D-4461-84BE-922366937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EA2F-3765-45E2-9803-740D482A59B0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7F34C-A6F4-48B5-A80E-1309877FA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187445-E623-40E1-BF41-80EC71443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E373F-1030-412F-81B8-075E693E3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86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9EB46-61BA-490C-93DE-B6C8C0466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4320EC-7A5B-4918-A81F-4E315A7CD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2445F-2821-4B39-AE05-53400F789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EA2F-3765-45E2-9803-740D482A59B0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4415B-9742-4A4F-9E6E-299E58F31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76BCD-CA52-4CE4-9D75-88E6FEB21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E373F-1030-412F-81B8-075E693E3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84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B9833-9CA9-4E9A-9DB9-427C98DEF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70149-6125-44E1-BE86-1DA888BF47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B8B9D4-6ADA-40F2-A418-DC39E0B99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E2C5F6-779B-48F7-A7F5-368709A8B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EA2F-3765-45E2-9803-740D482A59B0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81C9DD-C858-40B3-9A70-077404D41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7D5FE7-5853-4A8D-8ECC-DA6CE16EF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E373F-1030-412F-81B8-075E693E3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46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0FC8C-BCFC-4742-B5D1-79129D12D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7F15E1-089E-4898-9AA7-B365424C7F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2E5879-5F9C-457A-A8BC-CCAF06E62A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132ED9-5F0C-45B2-BDD0-5A9DA2669B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7B1770-4F0F-47C9-8CF3-13074C278D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2F7EE6-2ABA-48F7-A9AC-B6B096175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EA2F-3765-45E2-9803-740D482A59B0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88C4D9-A5AD-49E4-A586-6E9852830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9DCDA4-05A1-4457-914D-967E292D6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E373F-1030-412F-81B8-075E693E3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1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083C2-5E39-425F-BE31-CA0D7B2F4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D50AA2-824E-4C60-BA1A-909B52D0E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EA2F-3765-45E2-9803-740D482A59B0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AAFC05-9FE7-4DBD-BD75-8FFBC46A2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EF2AB6-659B-4AD8-B497-24C076EE7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E373F-1030-412F-81B8-075E693E3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857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F8DF91-AA6E-4BD1-BE11-6098C826C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EA2F-3765-45E2-9803-740D482A59B0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9A7EB1-9074-49DB-B22E-9BB666A77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BC23FF-3720-4836-8092-B255440E8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E373F-1030-412F-81B8-075E693E3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44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89660-B4F2-4D66-ADD3-7F5833D2C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7ABEE-707E-4006-8765-D89CCD3F8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C216AB-BB25-4838-830F-42D45B380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EC3773-B796-4A49-931F-6A59CDC0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EA2F-3765-45E2-9803-740D482A59B0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EA9FE2-7E34-439E-9640-977CC275C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0692AE-8A4A-43CB-846F-74807A8FA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E373F-1030-412F-81B8-075E693E3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8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76B2F-803B-460E-BFBB-3FA7B7D57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509C7E-323D-4D13-A1B4-AC4D71EF3C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E646F4-39C5-4015-A2AD-E2A890392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018BBF-D121-418A-B3D2-DC69C3F94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EEA2F-3765-45E2-9803-740D482A59B0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23BE7D-CEDB-4EE9-889A-8D62B9787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4607D1-C046-497E-80F2-E8F665A6B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E373F-1030-412F-81B8-075E693E3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4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3F5609-778D-41FC-8A69-81B06FD58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E39C75-7ABE-4C3E-AEFE-817FC0D3AF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A7BE3A-102C-427C-819F-F408CEE042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EEA2F-3765-45E2-9803-740D482A59B0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913B1-CE7D-43FA-93E9-3423BA0EBB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673394-E4BD-4F52-AEE7-E22A73D42C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E373F-1030-412F-81B8-075E693E3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352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-sa/3.0/" TargetMode="External"/><Relationship Id="rId5" Type="http://schemas.openxmlformats.org/officeDocument/2006/relationships/hyperlink" Target="https://no.wikipedia.org/wiki/Fil:Yellowcardhockey.svg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hyperlink" Target="https://no.wikipedia.org/wiki/Fil:Yellowcardhockey.svg" TargetMode="Externa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id="{19245A10-7F37-4569-80D2-2F692931E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8">
            <a:extLst>
              <a:ext uri="{FF2B5EF4-FFF2-40B4-BE49-F238E27FC236}">
                <a16:creationId xmlns:a16="http://schemas.microsoft.com/office/drawing/2014/main" id="{9267F70F-11C6-4597-9381-D0D80FC18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06152" y="2355786"/>
            <a:ext cx="4985748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B180DE-89F3-4844-99EC-D30ECF70C2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812" y="2723322"/>
            <a:ext cx="3510355" cy="2236738"/>
          </a:xfrm>
        </p:spPr>
        <p:txBody>
          <a:bodyPr>
            <a:normAutofit/>
          </a:bodyPr>
          <a:lstStyle/>
          <a:p>
            <a:pPr algn="l"/>
            <a:r>
              <a:rPr lang="en-US" sz="4400">
                <a:solidFill>
                  <a:srgbClr val="FFFFFF"/>
                </a:solidFill>
              </a:rPr>
              <a:t>Soccer Officials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D9DC5-A9E0-455C-A0F3-2BF396E02C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59812" y="4963425"/>
            <a:ext cx="3510355" cy="758843"/>
          </a:xfrm>
        </p:spPr>
        <p:txBody>
          <a:bodyPr anchor="t">
            <a:normAutofit/>
          </a:bodyPr>
          <a:lstStyle/>
          <a:p>
            <a:pPr algn="l"/>
            <a:endParaRPr lang="en-US" sz="2000">
              <a:solidFill>
                <a:srgbClr val="FEFFFF"/>
              </a:solidFill>
            </a:endParaRPr>
          </a:p>
          <a:p>
            <a:pPr algn="l"/>
            <a:endParaRPr lang="en-US" sz="2000">
              <a:solidFill>
                <a:srgbClr val="FEFFFF"/>
              </a:solidFill>
            </a:endParaRPr>
          </a:p>
        </p:txBody>
      </p:sp>
      <p:sp>
        <p:nvSpPr>
          <p:cNvPr id="194" name="Freeform 5">
            <a:extLst>
              <a:ext uri="{FF2B5EF4-FFF2-40B4-BE49-F238E27FC236}">
                <a16:creationId xmlns:a16="http://schemas.microsoft.com/office/drawing/2014/main" id="{2C20A93E-E407-4683-A405-147DE26132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09782" y="1654168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" name="Freeform 6">
            <a:extLst>
              <a:ext uri="{FF2B5EF4-FFF2-40B4-BE49-F238E27FC236}">
                <a16:creationId xmlns:a16="http://schemas.microsoft.com/office/drawing/2014/main" id="{9E8E3DD9-D235-48D9-A0EC-D6817EC84B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4520" y="1311136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6" name="Freeform 7">
            <a:extLst>
              <a:ext uri="{FF2B5EF4-FFF2-40B4-BE49-F238E27FC236}">
                <a16:creationId xmlns:a16="http://schemas.microsoft.com/office/drawing/2014/main" id="{EA83A145-578D-4A0B-94A7-AEAB2027D7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4520" y="1126737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F655700-D851-CBDB-2916-8A9BB0B508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527" y="1213163"/>
            <a:ext cx="3067857" cy="2906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93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4920C5A-6779-46C0-9C6A-C4802762F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Misconducts – blue card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93851-F37A-4CF3-9CF4-517C18916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753937"/>
            <a:ext cx="9833548" cy="3656100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 2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Non-violent DOGSO foul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INSIDE the PA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while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attempting to play the ball (hold, push, pull),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referee awards a PK = </a:t>
            </a:r>
            <a:endParaRPr kumimoji="0" lang="en-US" sz="2800" b="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 algn="ctr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814841C-4FB5-3E0E-5A6C-871A8007D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356" y="2519968"/>
            <a:ext cx="1524000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7AADF23-D954-7D82-79EC-D8E69E950F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3850" y="4872991"/>
            <a:ext cx="1176630" cy="1158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98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4920C5A-6779-46C0-9C6A-C4802762F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Offside - deliberate vs deflection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93851-F37A-4CF3-9CF4-517C18916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392" y="2547400"/>
            <a:ext cx="10671048" cy="431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700" dirty="0" err="1">
                <a:solidFill>
                  <a:srgbClr val="000000"/>
                </a:solidFill>
              </a:rPr>
              <a:t>DvD</a:t>
            </a:r>
            <a:r>
              <a:rPr lang="en-US" sz="2700" dirty="0">
                <a:solidFill>
                  <a:srgbClr val="000000"/>
                </a:solidFill>
              </a:rPr>
              <a:t> is NOT a new law change but clarification on new interpretation and application of law/rule</a:t>
            </a:r>
          </a:p>
          <a:p>
            <a:pPr marL="0" indent="0">
              <a:buNone/>
            </a:pPr>
            <a:r>
              <a:rPr lang="en-US" sz="2700" u="sng" dirty="0">
                <a:solidFill>
                  <a:srgbClr val="000000"/>
                </a:solidFill>
              </a:rPr>
              <a:t>What is deliberate play?</a:t>
            </a:r>
          </a:p>
          <a:p>
            <a:r>
              <a:rPr lang="en-US" sz="2700" dirty="0">
                <a:solidFill>
                  <a:srgbClr val="000000"/>
                </a:solidFill>
              </a:rPr>
              <a:t>Deliberate play = control of the ball with possibility of:</a:t>
            </a:r>
          </a:p>
          <a:p>
            <a:pPr lvl="1"/>
            <a:r>
              <a:rPr lang="en-US" sz="2700" dirty="0">
                <a:solidFill>
                  <a:srgbClr val="000000"/>
                </a:solidFill>
              </a:rPr>
              <a:t>Passing to teammate</a:t>
            </a:r>
          </a:p>
          <a:p>
            <a:pPr lvl="1"/>
            <a:r>
              <a:rPr lang="en-US" sz="2700" dirty="0">
                <a:solidFill>
                  <a:srgbClr val="000000"/>
                </a:solidFill>
              </a:rPr>
              <a:t>Gaining possession of ball</a:t>
            </a:r>
          </a:p>
          <a:p>
            <a:pPr lvl="1"/>
            <a:r>
              <a:rPr lang="en-US" sz="2700" dirty="0">
                <a:solidFill>
                  <a:srgbClr val="000000"/>
                </a:solidFill>
              </a:rPr>
              <a:t>Clearing the ball (kicking or heading it)</a:t>
            </a:r>
          </a:p>
          <a:p>
            <a:pPr marL="0" indent="0">
              <a:buNone/>
            </a:pPr>
            <a:r>
              <a:rPr lang="en-US" sz="2700" dirty="0">
                <a:solidFill>
                  <a:srgbClr val="000000"/>
                </a:solidFill>
              </a:rPr>
              <a:t>If the pass, gaining possession or clearance in control of ball is inaccurate or unsuccessful, this does not negate the player deliberately played the ball.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814841C-4FB5-3E0E-5A6C-871A8007D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8774" y="3149093"/>
            <a:ext cx="1524000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362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4920C5A-6779-46C0-9C6A-C4802762F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Offside - deliberate vs deflection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93851-F37A-4CF3-9CF4-517C18916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478024"/>
            <a:ext cx="9833548" cy="4297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u="sng" dirty="0">
                <a:solidFill>
                  <a:srgbClr val="000000"/>
                </a:solidFill>
              </a:rPr>
              <a:t>What constitutes ‘Deliberate Play’?</a:t>
            </a:r>
          </a:p>
          <a:p>
            <a:pPr lvl="0">
              <a:defRPr/>
            </a:pPr>
            <a:r>
              <a:rPr lang="en-US" dirty="0">
                <a:solidFill>
                  <a:prstClr val="black"/>
                </a:solidFill>
              </a:rPr>
              <a:t>The ball travelled from distance and the player had a clear view of ball</a:t>
            </a:r>
          </a:p>
          <a:p>
            <a:pPr lvl="0">
              <a:defRPr/>
            </a:pPr>
            <a:r>
              <a:rPr lang="en-US" dirty="0">
                <a:solidFill>
                  <a:prstClr val="black"/>
                </a:solidFill>
              </a:rPr>
              <a:t>The ball was not moving quickly</a:t>
            </a:r>
          </a:p>
          <a:p>
            <a:pPr lvl="0">
              <a:defRPr/>
            </a:pPr>
            <a:r>
              <a:rPr lang="en-US" dirty="0">
                <a:solidFill>
                  <a:prstClr val="black"/>
                </a:solidFill>
              </a:rPr>
              <a:t>The direction of the ball was not unexpected</a:t>
            </a:r>
          </a:p>
          <a:p>
            <a:pPr lvl="0">
              <a:defRPr/>
            </a:pPr>
            <a:r>
              <a:rPr lang="en-US" dirty="0">
                <a:solidFill>
                  <a:prstClr val="black"/>
                </a:solidFill>
              </a:rPr>
              <a:t>The player had time to coordinate their body movement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It was not a case of instinctive stretching or jumping, or a movement that achieved limited contact/control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Ball moving on ground is easier to play than ball in air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814841C-4FB5-3E0E-5A6C-871A8007D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6387" y="3726976"/>
            <a:ext cx="1524000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415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4920C5A-6779-46C0-9C6A-C4802762F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Offside - deliberate vs deflection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93851-F37A-4CF3-9CF4-517C18916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112" y="2478024"/>
            <a:ext cx="10488168" cy="42885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300" u="sng" dirty="0"/>
              <a:t>What has effectively changed?</a:t>
            </a:r>
          </a:p>
          <a:p>
            <a:r>
              <a:rPr lang="en-US" sz="2300" dirty="0"/>
              <a:t>Control of body AND control (or likelihood of control) of ball = deliberate play</a:t>
            </a:r>
          </a:p>
          <a:p>
            <a:r>
              <a:rPr lang="en-US" sz="2300" dirty="0"/>
              <a:t>When a player is stretching for a ball and makes limited contact, these plays should not be considered a deliberate play</a:t>
            </a:r>
          </a:p>
          <a:p>
            <a:pPr lvl="1"/>
            <a:r>
              <a:rPr lang="en-US" sz="2300" dirty="0"/>
              <a:t>Even if the defender has run a long distance before reaching to attempt to play a ball</a:t>
            </a:r>
          </a:p>
          <a:p>
            <a:r>
              <a:rPr lang="en-US" sz="2300" dirty="0"/>
              <a:t>Defender should be able to comfortably control and play the ball</a:t>
            </a:r>
          </a:p>
          <a:p>
            <a:r>
              <a:rPr lang="en-US" sz="2300" dirty="0"/>
              <a:t>Match official is not responsible for a possible mistake or bad technique by defender</a:t>
            </a:r>
          </a:p>
          <a:p>
            <a:r>
              <a:rPr lang="en-US" sz="2300" dirty="0"/>
              <a:t>To be considered a deliberate play, the ref must be 100% sure. If there is doubt about control of the body &amp; control of the ball, consider the situation a deflection/offside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814841C-4FB5-3E0E-5A6C-871A8007D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9800" y="4517136"/>
            <a:ext cx="1033272" cy="71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9177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1DC358-069D-4978-B60E-65C8ADA52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pPr algn="ctr"/>
            <a:br>
              <a:rPr lang="en-US" sz="2400" dirty="0">
                <a:solidFill>
                  <a:srgbClr val="FFFFFF"/>
                </a:solidFill>
              </a:rPr>
            </a:br>
            <a:br>
              <a:rPr lang="en-US" sz="2400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Agenda</a:t>
            </a:r>
            <a:br>
              <a:rPr lang="en-US" sz="2400" dirty="0">
                <a:solidFill>
                  <a:srgbClr val="FFFFFF"/>
                </a:solidFill>
              </a:rPr>
            </a:br>
            <a:br>
              <a:rPr lang="en-US" sz="2400" dirty="0">
                <a:solidFill>
                  <a:srgbClr val="FFFFFF"/>
                </a:solidFill>
              </a:rPr>
            </a:br>
            <a:br>
              <a:rPr lang="en-US" sz="2400" dirty="0">
                <a:solidFill>
                  <a:srgbClr val="FFFFFF"/>
                </a:solidFill>
              </a:rPr>
            </a:br>
            <a:br>
              <a:rPr lang="en-US" sz="2400" dirty="0">
                <a:solidFill>
                  <a:srgbClr val="FFFFFF"/>
                </a:solidFill>
              </a:rPr>
            </a:b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62A89DF-08C6-4E08-ADC8-7B0E34DB5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2079" y="566057"/>
            <a:ext cx="5964579" cy="5791199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endParaRPr lang="en-US" sz="360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rgbClr val="000000"/>
                </a:solidFill>
              </a:rPr>
              <a:t>2023-24 Misconducts </a:t>
            </a:r>
          </a:p>
          <a:p>
            <a:pPr marL="0" indent="0" algn="ctr">
              <a:buNone/>
            </a:pPr>
            <a:r>
              <a:rPr lang="en-US" sz="3600" dirty="0">
                <a:solidFill>
                  <a:srgbClr val="000000"/>
                </a:solidFill>
              </a:rPr>
              <a:t>(YC, RC, BC)</a:t>
            </a:r>
          </a:p>
          <a:p>
            <a:pPr marL="0" indent="0" algn="ctr">
              <a:buNone/>
            </a:pPr>
            <a:endParaRPr lang="en-US" sz="360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rgbClr val="000000"/>
                </a:solidFill>
              </a:rPr>
              <a:t>OS – deliberate v deflection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166B3B-AFF4-237F-6816-277F477123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728" y="760788"/>
            <a:ext cx="2203052" cy="185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0102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4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6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47D97A-7B66-4A9D-A5BE-A28BADB7F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1"/>
            <a:ext cx="9630612" cy="1318350"/>
          </a:xfrm>
        </p:spPr>
        <p:txBody>
          <a:bodyPr>
            <a:normAutofit/>
          </a:bodyPr>
          <a:lstStyle/>
          <a:p>
            <a:pPr algn="ctr"/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Misconducts - YC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5CD01-EFB1-4187-BE3C-927F1F230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462543"/>
            <a:ext cx="9932911" cy="4481465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Reasons for YC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Entering/leaving field without permission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							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Dissent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Incidental use of vulgar or profane language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of electronic communication devices with players during play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Unsporting conduct – reckless challenge</a:t>
            </a:r>
          </a:p>
          <a:p>
            <a:pPr marL="0" indent="0">
              <a:buNone/>
            </a:pPr>
            <a:endParaRPr lang="en-US" sz="26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E69EFB-6C62-4F8D-D03F-0473EAC9B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8779" y="2753936"/>
            <a:ext cx="1164198" cy="103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411C84B-4879-ADE0-3E51-43629F998D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63935" y="3429000"/>
            <a:ext cx="1646063" cy="202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075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578588-F472-4116-81A5-F539A6A85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Misconducts - YC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16863-6B95-46BC-A5EE-235DB4266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565" y="2441448"/>
            <a:ext cx="10511245" cy="4416552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Examples of unsporting conduct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Coaching outside team area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Delaying RS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Cynical hold/grab shirt, shorts,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etc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Deliberate verbal tactics	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Encroachment – failure respect required distance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Deliberate HB to stop attack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Tactical foul/stopping a promising attack (SPA)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Faking injury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Simulation – must be 100% no contact and 100% certain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Reckless play – leaving feet and lunge tackle that makes contact w opponent </a:t>
            </a: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starts at YC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Illegal equipped player – after coach receives 1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YC</a:t>
            </a:r>
          </a:p>
          <a:p>
            <a:pPr lvl="1"/>
            <a:endParaRPr lang="en-US" sz="22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200" dirty="0">
              <a:solidFill>
                <a:srgbClr val="0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DA5A5A-485C-416E-6FFD-E6B61EEE4A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3124" y="2911681"/>
            <a:ext cx="1164198" cy="103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BD0B6EE-862B-583A-6A98-66FF713348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6320" y="3793944"/>
            <a:ext cx="1646063" cy="202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952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799280-A0F5-4A8E-AFBD-4F32C21DD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Misconducts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C00AC-14DF-4D51-9DD8-AE42F5E1D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625504"/>
            <a:ext cx="9833548" cy="4167181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 1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DOGSO handling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 GOAL IS SCORED =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DOGSO handling and goal NOT scored = 		(NFHS)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FL, this is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3A74DB-1FDE-E024-6C08-0422A0959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0284" y="2625504"/>
            <a:ext cx="1164198" cy="103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2CE0931-CE63-2CB9-B8E8-45B01DC9C9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151276" y="3429000"/>
            <a:ext cx="824017" cy="87698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CD5AA59-6A04-D8C1-8E57-884513770F3F}"/>
              </a:ext>
            </a:extLst>
          </p:cNvPr>
          <p:cNvSpPr txBox="1"/>
          <p:nvPr/>
        </p:nvSpPr>
        <p:spPr>
          <a:xfrm>
            <a:off x="4077010" y="8692756"/>
            <a:ext cx="44862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5" tooltip="https://no.wikipedia.org/wiki/Fil:Yellowcardhockey.svg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6" tooltip="https://creativecommons.org/licenses/by-sa/3.0/"/>
              </a:rPr>
              <a:t>CC BY-SA</a:t>
            </a:r>
            <a:endParaRPr lang="en-US" sz="9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A98478A-A947-57BB-58AD-55E119E01B1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75701" y="4426261"/>
            <a:ext cx="853514" cy="8769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468462B-EC14-384A-2061-926825E0EC5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99782" y="5545072"/>
            <a:ext cx="780356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392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9F78459-8E0C-49B2-897F-E8659866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Misconducts - YC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BFEE6-FF79-49DA-86D7-D831617E2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1026" y="2489703"/>
            <a:ext cx="10161748" cy="4057401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 2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Non-violent foul DOGSO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 GOAL IS SCORED =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Non-violent DOGSO foul inside PA with attempt to play the ball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 REFEREE AWARDS A PK = </a:t>
            </a:r>
            <a:endParaRPr kumimoji="0" lang="en-US" sz="2800" b="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B62179-5F4D-A413-8F45-A3596EABE2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4001" y="2405347"/>
            <a:ext cx="1164198" cy="103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BD620B9-0FCB-5FC4-4CCC-C3B02F9D6B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884531" y="3289045"/>
            <a:ext cx="964045" cy="98139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46170A0-DEC3-1AD6-8E7A-C6F440907EE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47226" y="4959053"/>
            <a:ext cx="969348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88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2C65ACE-1747-45B1-AEA7-89AE05EEB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Misconducts – RCs 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F96F31CC-43B7-3944-8FEB-71BE820A7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58472"/>
            <a:ext cx="10515600" cy="4189799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VC – excessive force, brutality, no challenge for ball, can be against anyone regardless whether contact was made, strikes or attempts to strike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Taunting – use of word or action to incite or degrade opponent, coach, referee, or other individual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SFP – against opponent, challenge for ball, excessive force, brutality, endangers safety,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Spitting at opponent, teammate, official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Using abusive, offensive, and insulting language or gesture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of tobacco products or e-cigarettes during jurisdiction of officials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Leaving team area to enter field where a fight or altercation is taking place (unless summoned by official; coach permitted 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only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help restore peace)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RC player restricted to team area. Adult team personnel must leave vicinity – out of sight and sound; not in stands – except trainer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E35F445-61F2-F529-9BB3-2FAB7E4BB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6603" y="4075042"/>
            <a:ext cx="1164198" cy="1034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65C353F-7C14-3101-F540-DB0A7E121B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1650" y="931628"/>
            <a:ext cx="859611" cy="111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18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4920C5A-6779-46C0-9C6A-C4802762F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Misconducts – blue cards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59C9080-E921-7505-38EE-AC83F859D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68879"/>
            <a:ext cx="10515600" cy="370808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n-US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YC (show 2</a:t>
            </a:r>
            <a:r>
              <a:rPr kumimoji="0" lang="en-US" sz="28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YC and then blue card)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delayed, excessive or prolonged act(s) by which a player(s) attempt to focus attention on him/herself, and/or prohibits a timely restart (i.e. </a:t>
            </a: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excessive goal celebration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=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 Preventative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mgmt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3EB28E-D5E5-EABF-F866-6F1B31FBA1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9878" y="4075822"/>
            <a:ext cx="1511939" cy="162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309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4920C5A-6779-46C0-9C6A-C4802762F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Misconducts – blue card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93851-F37A-4CF3-9CF4-517C18916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753937"/>
            <a:ext cx="9833548" cy="3656100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 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DOGSO handling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 GOAL IS NOT SCORED =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Non-violent DOGSO foul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OUTSIDE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PA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 GOAL IS NOT SCORED = </a:t>
            </a:r>
            <a:endParaRPr kumimoji="0" lang="en-US" sz="2800" b="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 algn="ctr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814841C-4FB5-3E0E-5A6C-871A8007D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356" y="2519968"/>
            <a:ext cx="1524000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28ECEB6-2EB4-1EDA-F7D0-5F25615B5A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0653" y="3410712"/>
            <a:ext cx="1176630" cy="103031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7AADF23-D954-7D82-79EC-D8E69E950F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5653" y="5001007"/>
            <a:ext cx="1176630" cy="103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78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781</Words>
  <Application>Microsoft Office PowerPoint</Application>
  <PresentationFormat>Widescreen</PresentationFormat>
  <Paragraphs>115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Soccer Officials</vt:lpstr>
      <vt:lpstr>  Agenda    </vt:lpstr>
      <vt:lpstr>Misconducts - YC</vt:lpstr>
      <vt:lpstr>Misconducts - YC</vt:lpstr>
      <vt:lpstr>Misconducts</vt:lpstr>
      <vt:lpstr>Misconducts - YC</vt:lpstr>
      <vt:lpstr>Misconducts – RCs </vt:lpstr>
      <vt:lpstr>Misconducts – blue cards</vt:lpstr>
      <vt:lpstr>Misconducts – blue card</vt:lpstr>
      <vt:lpstr>Misconducts – blue card</vt:lpstr>
      <vt:lpstr>Offside - deliberate vs deflection</vt:lpstr>
      <vt:lpstr>Offside - deliberate vs deflection</vt:lpstr>
      <vt:lpstr>Offside - deliberate vs deflection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Soccer Officials</dc:title>
  <dc:creator>Nancy Jimenez</dc:creator>
  <cp:lastModifiedBy>Nancy Jimenez</cp:lastModifiedBy>
  <cp:revision>27</cp:revision>
  <dcterms:created xsi:type="dcterms:W3CDTF">2020-11-19T04:13:17Z</dcterms:created>
  <dcterms:modified xsi:type="dcterms:W3CDTF">2023-09-17T18:13:50Z</dcterms:modified>
</cp:coreProperties>
</file>